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0"/>
  </p:notesMasterIdLst>
  <p:handoutMasterIdLst>
    <p:handoutMasterId r:id="rId21"/>
  </p:handoutMasterIdLst>
  <p:sldIdLst>
    <p:sldId id="256" r:id="rId5"/>
    <p:sldId id="257" r:id="rId6"/>
    <p:sldId id="258" r:id="rId7"/>
    <p:sldId id="259" r:id="rId8"/>
    <p:sldId id="260" r:id="rId9"/>
    <p:sldId id="261" r:id="rId10"/>
    <p:sldId id="263" r:id="rId11"/>
    <p:sldId id="262" r:id="rId12"/>
    <p:sldId id="264" r:id="rId13"/>
    <p:sldId id="265" r:id="rId14"/>
    <p:sldId id="266" r:id="rId15"/>
    <p:sldId id="267" r:id="rId16"/>
    <p:sldId id="268" r:id="rId17"/>
    <p:sldId id="269" r:id="rId18"/>
    <p:sldId id="270" r:id="rId19"/>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7823"/>
    <a:srgbClr val="4F02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9" d="100"/>
          <a:sy n="79" d="100"/>
        </p:scale>
        <p:origin x="499"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ADAF882-3615-CC40-AABB-F107669C1F0B}" type="datetimeFigureOut">
              <a:rPr lang="it-IT" smtClean="0"/>
              <a:pPr/>
              <a:t>13/10/2021</a:t>
            </a:fld>
            <a:endParaRPr lang="it-IT"/>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D88A5F-DB3E-214A-9E95-2A8E24980C5C}" type="datetimeFigureOut">
              <a:rPr lang="it-IT" smtClean="0"/>
              <a:pPr/>
              <a:t>13/10/2021</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DD9878FC-BD1E-430C-853C-0781FFD9DA47}" type="datetime1">
              <a:rPr lang="it-IT" smtClean="0"/>
              <a:t>13/10/2021</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it-IT" smtClean="0"/>
              <a:t>Storia del pensiero economico </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DE0A64EF-6E9C-4456-9F33-7C26959EFFE6}" type="datetime1">
              <a:rPr lang="it-IT" smtClean="0"/>
              <a:t>13/10/2021</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it-IT" smtClean="0"/>
              <a:t>Storia del pensiero economico </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FF85F584-A513-418F-BB07-CAE2579D0E37}" type="datetime1">
              <a:rPr lang="it-IT" smtClean="0"/>
              <a:t>13/10/2021</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it-IT" smtClean="0"/>
              <a:t>Storia del pensiero economico </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6E73A6AA-2D0A-4B28-BC80-AA11B73DECD6}" type="datetime1">
              <a:rPr lang="it-IT" smtClean="0"/>
              <a:t>13/10/2021</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it-IT" smtClean="0"/>
              <a:t>Storia del pensiero economico </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4BB9B229-3A58-4A87-A8E7-B07682D46BE5}" type="datetime1">
              <a:rPr lang="it-IT" smtClean="0"/>
              <a:t>13/10/2021</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it-IT" smtClean="0"/>
              <a:t>Storia del pensiero economico </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D2D9596-FCE9-4C66-A798-28FF9FF537EE}" type="datetime1">
              <a:rPr lang="it-IT" smtClean="0"/>
              <a:t>13/10/2021</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it-IT" smtClean="0"/>
              <a:t>Storia del pensiero economico </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smtClean="0"/>
              <a:t>Modifica gli stili del testo dello schema</a:t>
            </a:r>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6AF9E20B-F3FB-4F4F-9A84-35B4C6E0AF4B}" type="datetime1">
              <a:rPr lang="it-IT" smtClean="0"/>
              <a:t>13/10/2021</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it-IT" smtClean="0"/>
              <a:t>Storia del pensiero economico </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smtClean="0"/>
              <a:t>Fare clic per modificare lo stile del titolo</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48033F58-6661-48BE-9AF0-DC7CDAC53190}" type="datetime1">
              <a:rPr lang="it-IT" smtClean="0"/>
              <a:t>13/10/2021</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it-IT" smtClean="0"/>
              <a:t>Storia del pensiero economico </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4BEA1F95-D438-42FB-8DAA-BBE8F14AE023}" type="datetime1">
              <a:rPr lang="it-IT" smtClean="0"/>
              <a:t>13/10/2021</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it-IT" smtClean="0"/>
              <a:t>Storia del pensiero economico </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A9F7844F-2E06-4AF5-AEBD-7F43AA3E11AF}" type="datetime1">
              <a:rPr lang="it-IT" smtClean="0"/>
              <a:t>13/10/2021</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it-IT" smtClean="0"/>
              <a:t>Storia del pensiero economico </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58CF6E45-126A-4087-8442-ECE2796B8E94}" type="datetime1">
              <a:rPr lang="it-IT" smtClean="0"/>
              <a:t>13/10/2021</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it-IT" smtClean="0"/>
              <a:t>Storia del pensiero economico </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94431AB9-F8EE-450A-9131-6E3459591C82}" type="datetime1">
              <a:rPr lang="it-IT" smtClean="0"/>
              <a:t>13/10/2021</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it-IT" smtClean="0"/>
              <a:t>Storia del pensiero economico </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Gli illuministi italiani</a:t>
            </a:r>
            <a:endParaRPr lang="it-IT" dirty="0"/>
          </a:p>
        </p:txBody>
      </p:sp>
      <p:sp>
        <p:nvSpPr>
          <p:cNvPr id="3" name="Sottotitolo 2"/>
          <p:cNvSpPr>
            <a:spLocks noGrp="1"/>
          </p:cNvSpPr>
          <p:nvPr>
            <p:ph type="subTitle" idx="1"/>
          </p:nvPr>
        </p:nvSpPr>
        <p:spPr/>
        <p:txBody>
          <a:bodyPr/>
          <a:lstStyle/>
          <a:p>
            <a:r>
              <a:rPr lang="it-IT" dirty="0" err="1" smtClean="0"/>
              <a:t>Galiani</a:t>
            </a:r>
            <a:r>
              <a:rPr lang="it-IT" dirty="0" smtClean="0"/>
              <a:t>, Beccaria e Verri</a:t>
            </a:r>
            <a:endParaRPr lang="it-IT" dirty="0"/>
          </a:p>
        </p:txBody>
      </p:sp>
    </p:spTree>
    <p:extLst>
      <p:ext uri="{BB962C8B-B14F-4D97-AF65-F5344CB8AC3E}">
        <p14:creationId xmlns:p14="http://schemas.microsoft.com/office/powerpoint/2010/main" val="7852920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Monopolio e concorrenza</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t>Monopolio bilaterale: prezzo indeterminato:</a:t>
            </a:r>
          </a:p>
          <a:p>
            <a:r>
              <a:rPr lang="it-IT" dirty="0" smtClean="0"/>
              <a:t>«Tra </a:t>
            </a:r>
            <a:r>
              <a:rPr lang="it-IT" dirty="0"/>
              <a:t>due sole persone contrattanti non è possibile calcolare la quantità a cui la disuguale ricerca farà salire il prezzo di una cosa e discendere il prezzo dell’altra; ognuno cerca di dare meno che può, e di ricevere più che sia </a:t>
            </a:r>
            <a:r>
              <a:rPr lang="it-IT" dirty="0" smtClean="0"/>
              <a:t>possibile».</a:t>
            </a:r>
          </a:p>
          <a:p>
            <a:r>
              <a:rPr lang="it-IT" dirty="0" smtClean="0"/>
              <a:t>In concorrenza il prezzo tende al costo di produzione:</a:t>
            </a:r>
          </a:p>
          <a:p>
            <a:r>
              <a:rPr lang="it-IT" dirty="0" smtClean="0"/>
              <a:t>«Quando </a:t>
            </a:r>
            <a:r>
              <a:rPr lang="it-IT" dirty="0"/>
              <a:t>vi siano concorrenti, la legge sarà fissata da chi può dare il lavoro al minor prezzo, ed il limite di questo minimo prezzo sarà il valore della mano d’opera, cioè gli alimenti che nel minore spazio di tempo dal minor numero possibile di persone, </a:t>
            </a:r>
            <a:r>
              <a:rPr lang="it-IT" dirty="0" err="1"/>
              <a:t>facienti</a:t>
            </a:r>
            <a:r>
              <a:rPr lang="it-IT" dirty="0"/>
              <a:t> li suddetti ed altrettanti lavori, si </a:t>
            </a:r>
            <a:r>
              <a:rPr lang="it-IT" dirty="0" smtClean="0"/>
              <a:t>consumano».</a:t>
            </a:r>
            <a:endParaRPr lang="it-IT"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10</a:t>
            </a:fld>
            <a:endParaRPr lang="it-IT" dirty="0"/>
          </a:p>
        </p:txBody>
      </p:sp>
    </p:spTree>
    <p:extLst>
      <p:ext uri="{BB962C8B-B14F-4D97-AF65-F5344CB8AC3E}">
        <p14:creationId xmlns:p14="http://schemas.microsoft.com/office/powerpoint/2010/main" val="3602984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contrabbando</a:t>
            </a:r>
            <a:endParaRPr lang="it-IT" dirty="0"/>
          </a:p>
        </p:txBody>
      </p:sp>
      <mc:AlternateContent xmlns:mc="http://schemas.openxmlformats.org/markup-compatibility/2006">
        <mc:Choice xmlns:a14="http://schemas.microsoft.com/office/drawing/2010/main" Requires="a14">
          <p:sp>
            <p:nvSpPr>
              <p:cNvPr id="3" name="Segnaposto contenuto 2"/>
              <p:cNvSpPr>
                <a:spLocks noGrp="1"/>
              </p:cNvSpPr>
              <p:nvPr>
                <p:ph idx="1"/>
              </p:nvPr>
            </p:nvSpPr>
            <p:spPr/>
            <p:txBody>
              <a:bodyPr>
                <a:normAutofit fontScale="70000" lnSpcReduction="20000"/>
              </a:bodyPr>
              <a:lstStyle/>
              <a:p>
                <a:r>
                  <a:rPr lang="it-IT" dirty="0" smtClean="0"/>
                  <a:t>Commercianti: </a:t>
                </a:r>
                <a:r>
                  <a:rPr lang="it-IT" dirty="0" smtClean="0"/>
                  <a:t>cercano di non pagare il dazio. Se scoperti perdono il prodotto</a:t>
                </a:r>
              </a:p>
              <a:p>
                <a:r>
                  <a:rPr lang="it-IT" dirty="0" smtClean="0"/>
                  <a:t>Problema: a quale condizioni il commerciante è indifferente tra pagare il dazio e non pagarlo?</a:t>
                </a:r>
              </a:p>
              <a:p>
                <a:r>
                  <a:rPr lang="it-IT" i="1" dirty="0" smtClean="0"/>
                  <a:t>Q</a:t>
                </a:r>
                <a:r>
                  <a:rPr lang="it-IT" dirty="0" smtClean="0"/>
                  <a:t>= merce importata, </a:t>
                </a:r>
                <a:r>
                  <a:rPr lang="it-IT" i="1" dirty="0" smtClean="0"/>
                  <a:t>p = </a:t>
                </a:r>
                <a:r>
                  <a:rPr lang="it-IT" dirty="0" err="1" smtClean="0"/>
                  <a:t>prezzo</a:t>
                </a:r>
                <a:r>
                  <a:rPr lang="it-IT" i="1" dirty="0" err="1" smtClean="0"/>
                  <a:t>,T</a:t>
                </a:r>
                <a:r>
                  <a:rPr lang="it-IT" i="1" dirty="0" smtClean="0"/>
                  <a:t> =</a:t>
                </a:r>
                <a:r>
                  <a:rPr lang="it-IT" dirty="0" smtClean="0"/>
                  <a:t>tributo per unita di merce importata</a:t>
                </a:r>
              </a:p>
              <a:p>
                <a:r>
                  <a:rPr lang="it-IT" dirty="0" smtClean="0"/>
                  <a:t>Determinare </a:t>
                </a:r>
                <a:r>
                  <a:rPr lang="it-IT" i="1" dirty="0" smtClean="0"/>
                  <a:t>x </a:t>
                </a:r>
                <a:r>
                  <a:rPr lang="it-IT" dirty="0" smtClean="0"/>
                  <a:t>come la porzione di merce che permette un ricavo totale, senza pagare il tributo,  = al ricavo totale di </a:t>
                </a:r>
                <a:r>
                  <a:rPr lang="it-IT" i="1" dirty="0" smtClean="0"/>
                  <a:t>Q</a:t>
                </a:r>
                <a:r>
                  <a:rPr lang="it-IT" dirty="0" smtClean="0"/>
                  <a:t> che si ha pagando il tributo.</a:t>
                </a:r>
              </a:p>
              <a:p>
                <a:r>
                  <a:rPr lang="it-IT" dirty="0" smtClean="0"/>
                  <a:t>Q(</a:t>
                </a:r>
                <a:r>
                  <a:rPr lang="it-IT" i="1" dirty="0" smtClean="0"/>
                  <a:t>p-T</a:t>
                </a:r>
                <a:r>
                  <a:rPr lang="it-IT" dirty="0" smtClean="0"/>
                  <a:t>)=</a:t>
                </a:r>
                <a:r>
                  <a:rPr lang="it-IT" i="1" dirty="0" err="1" smtClean="0"/>
                  <a:t>xQp</a:t>
                </a:r>
                <a:endParaRPr lang="it-IT" dirty="0" smtClean="0"/>
              </a:p>
              <a:p>
                <a:r>
                  <a:rPr lang="it-IT" i="1" dirty="0"/>
                  <a:t>x</a:t>
                </a:r>
                <a:r>
                  <a:rPr lang="it-IT" i="1" dirty="0" smtClean="0"/>
                  <a:t> = </a:t>
                </a:r>
                <a14:m>
                  <m:oMath xmlns:m="http://schemas.openxmlformats.org/officeDocument/2006/math">
                    <m:f>
                      <m:fPr>
                        <m:ctrlPr>
                          <a:rPr lang="it-IT" i="1" smtClean="0">
                            <a:latin typeface="Cambria Math" panose="02040503050406030204" pitchFamily="18" charset="0"/>
                          </a:rPr>
                        </m:ctrlPr>
                      </m:fPr>
                      <m:num>
                        <m:r>
                          <a:rPr lang="it-IT" b="0" i="1" smtClean="0">
                            <a:latin typeface="Cambria Math" panose="02040503050406030204" pitchFamily="18" charset="0"/>
                          </a:rPr>
                          <m:t>𝑝</m:t>
                        </m:r>
                        <m:r>
                          <a:rPr lang="it-IT" b="0" i="1" smtClean="0">
                            <a:latin typeface="Cambria Math" panose="02040503050406030204" pitchFamily="18" charset="0"/>
                          </a:rPr>
                          <m:t>−</m:t>
                        </m:r>
                        <m:r>
                          <a:rPr lang="it-IT" b="0" i="1" smtClean="0">
                            <a:latin typeface="Cambria Math" panose="02040503050406030204" pitchFamily="18" charset="0"/>
                          </a:rPr>
                          <m:t>𝑇</m:t>
                        </m:r>
                      </m:num>
                      <m:den>
                        <m:r>
                          <a:rPr lang="it-IT" b="0" i="1" smtClean="0">
                            <a:latin typeface="Cambria Math" panose="02040503050406030204" pitchFamily="18" charset="0"/>
                          </a:rPr>
                          <m:t>𝑝</m:t>
                        </m:r>
                      </m:den>
                    </m:f>
                    <m:r>
                      <a:rPr lang="it-IT" b="0" i="1" smtClean="0">
                        <a:latin typeface="Cambria Math" panose="02040503050406030204" pitchFamily="18" charset="0"/>
                      </a:rPr>
                      <m:t>=1−</m:t>
                    </m:r>
                    <m:f>
                      <m:fPr>
                        <m:ctrlPr>
                          <a:rPr lang="it-IT" b="0" i="1" smtClean="0">
                            <a:latin typeface="Cambria Math" panose="02040503050406030204" pitchFamily="18" charset="0"/>
                          </a:rPr>
                        </m:ctrlPr>
                      </m:fPr>
                      <m:num>
                        <m:r>
                          <a:rPr lang="it-IT" b="0" i="1" smtClean="0">
                            <a:latin typeface="Cambria Math" panose="02040503050406030204" pitchFamily="18" charset="0"/>
                          </a:rPr>
                          <m:t>𝑇</m:t>
                        </m:r>
                      </m:num>
                      <m:den>
                        <m:r>
                          <a:rPr lang="it-IT" b="0" i="1" smtClean="0">
                            <a:latin typeface="Cambria Math" panose="02040503050406030204" pitchFamily="18" charset="0"/>
                          </a:rPr>
                          <m:t>𝑝</m:t>
                        </m:r>
                      </m:den>
                    </m:f>
                  </m:oMath>
                </a14:m>
                <a:endParaRPr lang="it-IT" i="1" dirty="0" smtClean="0"/>
              </a:p>
              <a:p>
                <a:r>
                  <a:rPr lang="it-IT" dirty="0" smtClean="0"/>
                  <a:t>Lo stato può </a:t>
                </a:r>
                <a:r>
                  <a:rPr lang="it-IT" dirty="0" smtClean="0"/>
                  <a:t>scegliere </a:t>
                </a:r>
                <a:r>
                  <a:rPr lang="it-IT" dirty="0" smtClean="0"/>
                  <a:t>il dazio che scoraggia il contrabbando o può aumentare i controlli per rendere meno probabile che il commerciante di raggiungere la porzione </a:t>
                </a:r>
                <a:r>
                  <a:rPr lang="it-IT" i="1" dirty="0" smtClean="0"/>
                  <a:t>x.</a:t>
                </a:r>
                <a:endParaRPr lang="it-IT" dirty="0"/>
              </a:p>
            </p:txBody>
          </p:sp>
        </mc:Choice>
        <mc:Fallback>
          <p:sp>
            <p:nvSpPr>
              <p:cNvPr id="3" name="Segnaposto contenuto 2"/>
              <p:cNvSpPr>
                <a:spLocks noGrp="1" noRot="1" noChangeAspect="1" noMove="1" noResize="1" noEditPoints="1" noAdjustHandles="1" noChangeArrowheads="1" noChangeShapeType="1" noTextEdit="1"/>
              </p:cNvSpPr>
              <p:nvPr>
                <p:ph idx="1"/>
              </p:nvPr>
            </p:nvSpPr>
            <p:spPr>
              <a:blipFill>
                <a:blip r:embed="rId2"/>
                <a:stretch>
                  <a:fillRect l="-815" t="-2291" r="-148" b="-674"/>
                </a:stretch>
              </a:blipFill>
            </p:spPr>
            <p:txBody>
              <a:bodyPr/>
              <a:lstStyle/>
              <a:p>
                <a:r>
                  <a:rPr lang="it-IT">
                    <a:noFill/>
                  </a:rPr>
                  <a:t> </a:t>
                </a:r>
              </a:p>
            </p:txBody>
          </p:sp>
        </mc:Fallback>
      </mc:AlternateContent>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11</a:t>
            </a:fld>
            <a:endParaRPr lang="it-IT" dirty="0"/>
          </a:p>
        </p:txBody>
      </p:sp>
    </p:spTree>
    <p:extLst>
      <p:ext uri="{BB962C8B-B14F-4D97-AF65-F5344CB8AC3E}">
        <p14:creationId xmlns:p14="http://schemas.microsoft.com/office/powerpoint/2010/main" val="3786562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 risorse collettive: i boschi</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Analisi del regime dei boschi: l’interesse privato può portare a un risultato non desiderabile. </a:t>
            </a:r>
            <a:r>
              <a:rPr lang="it-IT" dirty="0" err="1" smtClean="0"/>
              <a:t>Elinor</a:t>
            </a:r>
            <a:r>
              <a:rPr lang="it-IT" dirty="0" smtClean="0"/>
              <a:t> </a:t>
            </a:r>
            <a:r>
              <a:rPr lang="it-IT" dirty="0" err="1" smtClean="0"/>
              <a:t>Oistrom</a:t>
            </a:r>
            <a:r>
              <a:rPr lang="it-IT" dirty="0" smtClean="0"/>
              <a:t> premio </a:t>
            </a:r>
            <a:r>
              <a:rPr lang="it-IT" dirty="0" err="1" smtClean="0"/>
              <a:t>nobel</a:t>
            </a:r>
            <a:r>
              <a:rPr lang="it-IT" dirty="0" smtClean="0"/>
              <a:t> economia 2009 </a:t>
            </a:r>
          </a:p>
          <a:p>
            <a:r>
              <a:rPr lang="it-IT" dirty="0" smtClean="0"/>
              <a:t>Il privato può non avere interesse alla conservazione dei boschi «</a:t>
            </a:r>
            <a:r>
              <a:rPr lang="it-IT" dirty="0"/>
              <a:t>può accadere che non basti per conservare i boschi l’interesse del </a:t>
            </a:r>
            <a:r>
              <a:rPr lang="it-IT" dirty="0" smtClean="0"/>
              <a:t>proprietario»: conflitto interesse privato - interesse collettivo.</a:t>
            </a:r>
          </a:p>
          <a:p>
            <a:r>
              <a:rPr lang="it-IT" dirty="0" smtClean="0"/>
              <a:t>«Dunque </a:t>
            </a:r>
            <a:r>
              <a:rPr lang="it-IT" dirty="0"/>
              <a:t>la conservazione de</a:t>
            </a:r>
            <a:r>
              <a:rPr lang="it-IT" dirty="0" smtClean="0"/>
              <a:t>’ boschi </a:t>
            </a:r>
            <a:r>
              <a:rPr lang="it-IT" dirty="0"/>
              <a:t>può essere uno di quegli oggetti, che malgrado il sistema generale di un’assoluta libertà, può essere soggetto a qualche </a:t>
            </a:r>
            <a:r>
              <a:rPr lang="it-IT" dirty="0" smtClean="0"/>
              <a:t>regolamento»</a:t>
            </a:r>
            <a:endParaRPr lang="it-IT"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12</a:t>
            </a:fld>
            <a:endParaRPr lang="it-IT" dirty="0"/>
          </a:p>
        </p:txBody>
      </p:sp>
    </p:spTree>
    <p:extLst>
      <p:ext uri="{BB962C8B-B14F-4D97-AF65-F5344CB8AC3E}">
        <p14:creationId xmlns:p14="http://schemas.microsoft.com/office/powerpoint/2010/main" val="1798650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Pietro Verri</a:t>
            </a:r>
            <a:endParaRPr lang="it-IT" dirty="0"/>
          </a:p>
        </p:txBody>
      </p:sp>
      <p:sp>
        <p:nvSpPr>
          <p:cNvPr id="3" name="Segnaposto contenuto 2"/>
          <p:cNvSpPr>
            <a:spLocks noGrp="1"/>
          </p:cNvSpPr>
          <p:nvPr>
            <p:ph idx="1"/>
          </p:nvPr>
        </p:nvSpPr>
        <p:spPr>
          <a:xfrm>
            <a:off x="457200" y="1600200"/>
            <a:ext cx="6858000" cy="4525963"/>
          </a:xfrm>
        </p:spPr>
        <p:txBody>
          <a:bodyPr>
            <a:normAutofit fontScale="85000" lnSpcReduction="20000"/>
          </a:bodyPr>
          <a:lstStyle/>
          <a:p>
            <a:r>
              <a:rPr lang="it-IT" dirty="0" smtClean="0"/>
              <a:t>Pietro Verri (1727-1797)</a:t>
            </a:r>
          </a:p>
          <a:p>
            <a:r>
              <a:rPr lang="it-IT" i="1" dirty="0" smtClean="0"/>
              <a:t>Meditazioni sulla felicità </a:t>
            </a:r>
            <a:r>
              <a:rPr lang="it-IT" dirty="0" smtClean="0"/>
              <a:t>(1763)</a:t>
            </a:r>
          </a:p>
          <a:p>
            <a:r>
              <a:rPr lang="it-IT" i="1" dirty="0" smtClean="0"/>
              <a:t>Meditazioni sull’economia politica </a:t>
            </a:r>
            <a:r>
              <a:rPr lang="it-IT" dirty="0" smtClean="0"/>
              <a:t>(1771)</a:t>
            </a:r>
            <a:endParaRPr lang="it-IT" i="1" dirty="0" smtClean="0"/>
          </a:p>
          <a:p>
            <a:r>
              <a:rPr lang="it-IT" i="1" dirty="0" smtClean="0"/>
              <a:t>Discorso sull’indole del piacere e del dolore</a:t>
            </a:r>
            <a:r>
              <a:rPr lang="it-IT" dirty="0" smtClean="0"/>
              <a:t> (1773)</a:t>
            </a:r>
          </a:p>
          <a:p>
            <a:r>
              <a:rPr lang="it-IT" dirty="0" smtClean="0"/>
              <a:t>Utilitarismo e </a:t>
            </a:r>
            <a:r>
              <a:rPr lang="it-IT" dirty="0" smtClean="0"/>
              <a:t>egualitarismo:</a:t>
            </a:r>
            <a:endParaRPr lang="it-IT" dirty="0" smtClean="0"/>
          </a:p>
          <a:p>
            <a:r>
              <a:rPr lang="it-IT" dirty="0" smtClean="0"/>
              <a:t>«Il fine dell’immaginato patto sociale è il </a:t>
            </a:r>
            <a:r>
              <a:rPr lang="it-IT" dirty="0" smtClean="0"/>
              <a:t>bene </a:t>
            </a:r>
            <a:r>
              <a:rPr lang="it-IT" dirty="0" smtClean="0"/>
              <a:t>essere di ciascuno che concorre a formare la società; il che si risolve nella felicità pubblica, ossia nella maggiore felicità possibile ripartita colla maggiore uguaglianza possibile»</a:t>
            </a:r>
          </a:p>
          <a:p>
            <a:endParaRPr lang="it-IT" i="1" dirty="0"/>
          </a:p>
        </p:txBody>
      </p:sp>
      <p:sp>
        <p:nvSpPr>
          <p:cNvPr id="4" name="Segnaposto piè di pagina 3"/>
          <p:cNvSpPr>
            <a:spLocks noGrp="1"/>
          </p:cNvSpPr>
          <p:nvPr>
            <p:ph type="ftr" sz="quarter" idx="11"/>
          </p:nvPr>
        </p:nvSpPr>
        <p:spPr/>
        <p:txBody>
          <a:bodyPr/>
          <a:lstStyle/>
          <a:p>
            <a:r>
              <a:rPr lang="it-IT" dirty="0"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13</a:t>
            </a:fld>
            <a:endParaRPr lang="it-IT" dirty="0"/>
          </a:p>
        </p:txBody>
      </p:sp>
      <p:pic>
        <p:nvPicPr>
          <p:cNvPr id="2050" name="Picture 2" descr="Pietro Verr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6143" y="1499171"/>
            <a:ext cx="1458123" cy="1973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0269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Rapporto costi-benefici</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t>Dolore: molla del progresso. Piacere assenza di dolore.</a:t>
            </a:r>
          </a:p>
          <a:p>
            <a:r>
              <a:rPr lang="it-IT" dirty="0" smtClean="0"/>
              <a:t>Ogni azione economica presuppone un rapporto costi e </a:t>
            </a:r>
            <a:r>
              <a:rPr lang="it-IT" dirty="0" smtClean="0"/>
              <a:t>benefici e ogni azione umana ha un aspetto economico.</a:t>
            </a:r>
            <a:endParaRPr lang="it-IT" dirty="0" smtClean="0"/>
          </a:p>
          <a:p>
            <a:r>
              <a:rPr lang="it-IT" dirty="0" smtClean="0"/>
              <a:t>«Ogni azione assomiglia a una compera: si dà il denaro per avere una cosa. Il privarsi del denaro per sé è un male; ma quando compriamo, giudichiamo che è un bene maggiore di questo male la cosa che ricerchiamo».</a:t>
            </a:r>
          </a:p>
          <a:p>
            <a:r>
              <a:rPr lang="it-IT" dirty="0" smtClean="0"/>
              <a:t>Presupposto dello scambio: «preferenza che si dà alla merce che si ricerca in paragone a quella che si vuol cedere»</a:t>
            </a:r>
          </a:p>
          <a:p>
            <a:endParaRPr lang="it-IT"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14</a:t>
            </a:fld>
            <a:endParaRPr lang="it-IT" dirty="0"/>
          </a:p>
        </p:txBody>
      </p:sp>
    </p:spTree>
    <p:extLst>
      <p:ext uri="{BB962C8B-B14F-4D97-AF65-F5344CB8AC3E}">
        <p14:creationId xmlns:p14="http://schemas.microsoft.com/office/powerpoint/2010/main" val="2184809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valore</a:t>
            </a:r>
            <a:endParaRPr lang="it-IT" dirty="0"/>
          </a:p>
        </p:txBody>
      </p:sp>
      <p:sp>
        <p:nvSpPr>
          <p:cNvPr id="3" name="Segnaposto contenuto 2"/>
          <p:cNvSpPr>
            <a:spLocks noGrp="1"/>
          </p:cNvSpPr>
          <p:nvPr>
            <p:ph idx="1"/>
          </p:nvPr>
        </p:nvSpPr>
        <p:spPr/>
        <p:txBody>
          <a:bodyPr>
            <a:normAutofit fontScale="62500" lnSpcReduction="20000"/>
          </a:bodyPr>
          <a:lstStyle/>
          <a:p>
            <a:r>
              <a:rPr lang="it-IT" dirty="0" smtClean="0"/>
              <a:t>Anche Verri teoria soggettiva: utilità e scarsità.</a:t>
            </a:r>
          </a:p>
          <a:p>
            <a:r>
              <a:rPr lang="it-IT" dirty="0" smtClean="0"/>
              <a:t>Attenzione al rapporto tra domanda e offerta e al movimento dei prezzi quando c’è squilibrio tra le due forze.</a:t>
            </a:r>
          </a:p>
          <a:p>
            <a:r>
              <a:rPr lang="it-IT" dirty="0" smtClean="0"/>
              <a:t>Se l’offerta è inferiore alla domanda nel caso delle sussistenze diminuisce la popolazione (minori sussistenze) – minore domanda – alcuni compratori si trasformano in venditori – aumenta l’offerta – torna l’equilibrio.</a:t>
            </a:r>
          </a:p>
          <a:p>
            <a:r>
              <a:rPr lang="it-IT" dirty="0" smtClean="0"/>
              <a:t>Indice della quantità domandata è il numero dei compratori, mentre indice della quantità offerta è il numero dei venditori. La crescita di questi ultimi tende ad abbassare </a:t>
            </a:r>
            <a:r>
              <a:rPr lang="it-IT" smtClean="0"/>
              <a:t>il prezzo.</a:t>
            </a:r>
            <a:endParaRPr lang="it-IT" dirty="0" smtClean="0"/>
          </a:p>
          <a:p>
            <a:r>
              <a:rPr lang="it-IT" dirty="0" smtClean="0"/>
              <a:t>Nonostante l’importanza delle sussistenze passo avanti rispetto ai fisiocratici: il sovrappiù va calcolato in valore e non in termini fisici. In nessuna attività c’è creazione di materia dal nulla, ma ogni attività umana modifica la materia. Anche la manifattura è produttiva di valore. </a:t>
            </a:r>
          </a:p>
          <a:p>
            <a:r>
              <a:rPr lang="it-IT" dirty="0" smtClean="0"/>
              <a:t>La moneta permette di effettuare il calcolo costi - benefici</a:t>
            </a:r>
            <a:endParaRPr lang="it-IT"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15</a:t>
            </a:fld>
            <a:endParaRPr lang="it-IT" dirty="0"/>
          </a:p>
        </p:txBody>
      </p:sp>
    </p:spTree>
    <p:extLst>
      <p:ext uri="{BB962C8B-B14F-4D97-AF65-F5344CB8AC3E}">
        <p14:creationId xmlns:p14="http://schemas.microsoft.com/office/powerpoint/2010/main" val="349932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Gli illuministi</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Seconda metà del 700: periodo importante del pensiero economico italiano.</a:t>
            </a:r>
          </a:p>
          <a:p>
            <a:r>
              <a:rPr lang="it-IT" dirty="0" smtClean="0"/>
              <a:t>L’economia come scienza della felicità pubblica: funzionale alle riforme economiche</a:t>
            </a:r>
          </a:p>
          <a:p>
            <a:r>
              <a:rPr lang="it-IT" dirty="0" smtClean="0"/>
              <a:t>Due centri principali: Napoli e Milano</a:t>
            </a:r>
          </a:p>
          <a:p>
            <a:r>
              <a:rPr lang="it-IT" dirty="0" smtClean="0"/>
              <a:t>Importanza della teoria, ma la politica economica deve considerare il contesto specifico: non bastano i principi generali.</a:t>
            </a:r>
          </a:p>
          <a:p>
            <a:r>
              <a:rPr lang="it-IT" dirty="0" smtClean="0"/>
              <a:t>Impostazione soggettivistica e utilitaristica</a:t>
            </a:r>
          </a:p>
          <a:p>
            <a:r>
              <a:rPr lang="it-IT" dirty="0" smtClean="0"/>
              <a:t>Calcolo dei piaceri e delle pene</a:t>
            </a:r>
          </a:p>
          <a:p>
            <a:r>
              <a:rPr lang="it-IT" dirty="0" smtClean="0"/>
              <a:t>Assolutismo illuminato</a:t>
            </a:r>
            <a:endParaRPr lang="it-IT"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a:t>
            </a:fld>
            <a:endParaRPr lang="it-IT" dirty="0"/>
          </a:p>
        </p:txBody>
      </p:sp>
    </p:spTree>
    <p:extLst>
      <p:ext uri="{BB962C8B-B14F-4D97-AF65-F5344CB8AC3E}">
        <p14:creationId xmlns:p14="http://schemas.microsoft.com/office/powerpoint/2010/main" val="793875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Napoli: </a:t>
            </a:r>
            <a:r>
              <a:rPr lang="it-IT" dirty="0" smtClean="0"/>
              <a:t>Ferdinando </a:t>
            </a:r>
            <a:r>
              <a:rPr lang="it-IT" dirty="0" err="1"/>
              <a:t>G</a:t>
            </a:r>
            <a:r>
              <a:rPr lang="it-IT" dirty="0" err="1" smtClean="0"/>
              <a:t>aliani</a:t>
            </a:r>
            <a:endParaRPr lang="it-IT" dirty="0"/>
          </a:p>
        </p:txBody>
      </p:sp>
      <p:sp>
        <p:nvSpPr>
          <p:cNvPr id="3" name="Segnaposto contenuto 2"/>
          <p:cNvSpPr>
            <a:spLocks noGrp="1"/>
          </p:cNvSpPr>
          <p:nvPr>
            <p:ph idx="1"/>
          </p:nvPr>
        </p:nvSpPr>
        <p:spPr>
          <a:xfrm>
            <a:off x="457200" y="1842052"/>
            <a:ext cx="6023113" cy="4284111"/>
          </a:xfrm>
        </p:spPr>
        <p:txBody>
          <a:bodyPr>
            <a:normAutofit fontScale="85000" lnSpcReduction="10000"/>
          </a:bodyPr>
          <a:lstStyle/>
          <a:p>
            <a:r>
              <a:rPr lang="it-IT" dirty="0" smtClean="0"/>
              <a:t>Nasce a Chieti (1728) Muore a Napoli (1787)</a:t>
            </a:r>
          </a:p>
          <a:p>
            <a:r>
              <a:rPr lang="it-IT" dirty="0" smtClean="0"/>
              <a:t>Religioso </a:t>
            </a:r>
            <a:r>
              <a:rPr lang="it-IT" dirty="0" smtClean="0"/>
              <a:t>– Abate.</a:t>
            </a:r>
          </a:p>
          <a:p>
            <a:r>
              <a:rPr lang="it-IT" dirty="0" smtClean="0"/>
              <a:t>Segretario dell’ ambasciata napoletana a Parigi, funzionario amministrazione pubblica a Napoli.</a:t>
            </a:r>
          </a:p>
          <a:p>
            <a:r>
              <a:rPr lang="it-IT" dirty="0" smtClean="0"/>
              <a:t>Due opere fondamentali:</a:t>
            </a:r>
          </a:p>
          <a:p>
            <a:r>
              <a:rPr lang="it-IT" i="1" dirty="0" smtClean="0"/>
              <a:t>Della moneta </a:t>
            </a:r>
            <a:r>
              <a:rPr lang="it-IT" dirty="0" smtClean="0"/>
              <a:t>(1751) </a:t>
            </a:r>
          </a:p>
          <a:p>
            <a:r>
              <a:rPr lang="it-IT" i="1" dirty="0" smtClean="0"/>
              <a:t>Dialogo sui </a:t>
            </a:r>
            <a:r>
              <a:rPr lang="it-IT" i="1" dirty="0" smtClean="0"/>
              <a:t>commercio </a:t>
            </a:r>
            <a:r>
              <a:rPr lang="it-IT" i="1" dirty="0" smtClean="0"/>
              <a:t>del grano </a:t>
            </a:r>
            <a:r>
              <a:rPr lang="it-IT" dirty="0" smtClean="0"/>
              <a:t>(1768)</a:t>
            </a:r>
            <a:endParaRPr lang="it-IT" i="1"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a:t>
            </a:fld>
            <a:endParaRPr lang="it-IT" dirty="0"/>
          </a:p>
        </p:txBody>
      </p:sp>
      <p:pic>
        <p:nvPicPr>
          <p:cNvPr id="1028" name="Picture 4" descr="Salvatore Lo Leggio: Ferdinando Galiani. Un abate caprone e scimmia (Lucio  Villa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5737" y="1452475"/>
            <a:ext cx="2059357" cy="1544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7001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Teoria del valore</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Teoria soggettiva: </a:t>
            </a:r>
          </a:p>
          <a:p>
            <a:pPr lvl="1"/>
            <a:r>
              <a:rPr lang="it-IT" dirty="0" smtClean="0"/>
              <a:t>1. bisogni degli individui (cambiano nel tempo) -&gt; </a:t>
            </a:r>
            <a:r>
              <a:rPr lang="it-IT" b="1" dirty="0" smtClean="0"/>
              <a:t>utilità</a:t>
            </a:r>
            <a:r>
              <a:rPr lang="it-IT" dirty="0" smtClean="0"/>
              <a:t> («attitudine che una cosa ha di procurarci felicità)</a:t>
            </a:r>
          </a:p>
          <a:p>
            <a:pPr lvl="1"/>
            <a:r>
              <a:rPr lang="it-IT" dirty="0" smtClean="0"/>
              <a:t>2. </a:t>
            </a:r>
            <a:r>
              <a:rPr lang="it-IT" b="1" dirty="0" smtClean="0"/>
              <a:t>scarsità: </a:t>
            </a:r>
            <a:r>
              <a:rPr lang="it-IT" dirty="0" smtClean="0"/>
              <a:t>«proporzione tra la quantità esistente e l’uso che è fatto di una cosa)</a:t>
            </a:r>
          </a:p>
          <a:p>
            <a:pPr lvl="1"/>
            <a:r>
              <a:rPr lang="it-IT" b="1" dirty="0" smtClean="0"/>
              <a:t>Soluzione del paradosso dell’acqua e dei diamanti:</a:t>
            </a:r>
          </a:p>
          <a:p>
            <a:pPr lvl="1"/>
            <a:r>
              <a:rPr lang="it-IT" dirty="0" smtClean="0"/>
              <a:t>Il pane avrebbe avuto per il conte Ugolino un valore molto più alto dell’oro</a:t>
            </a:r>
            <a:r>
              <a:rPr lang="it-IT" dirty="0"/>
              <a:t>,</a:t>
            </a:r>
            <a:r>
              <a:rPr lang="it-IT" dirty="0" smtClean="0"/>
              <a:t> ma per </a:t>
            </a:r>
            <a:r>
              <a:rPr lang="it-IT" dirty="0" smtClean="0"/>
              <a:t>fortuna </a:t>
            </a:r>
            <a:r>
              <a:rPr lang="it-IT" dirty="0" smtClean="0"/>
              <a:t>di solito «più l’utilità primaria è alta più c’è abbondanza»</a:t>
            </a:r>
            <a:endParaRPr lang="it-IT"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4</a:t>
            </a:fld>
            <a:endParaRPr lang="it-IT" dirty="0"/>
          </a:p>
        </p:txBody>
      </p:sp>
    </p:spTree>
    <p:extLst>
      <p:ext uri="{BB962C8B-B14F-4D97-AF65-F5344CB8AC3E}">
        <p14:creationId xmlns:p14="http://schemas.microsoft.com/office/powerpoint/2010/main" val="3721676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Valore relativo</a:t>
            </a:r>
            <a:endParaRPr lang="it-IT" dirty="0"/>
          </a:p>
        </p:txBody>
      </p:sp>
      <p:sp>
        <p:nvSpPr>
          <p:cNvPr id="3" name="Segnaposto contenuto 2"/>
          <p:cNvSpPr>
            <a:spLocks noGrp="1"/>
          </p:cNvSpPr>
          <p:nvPr>
            <p:ph idx="1"/>
          </p:nvPr>
        </p:nvSpPr>
        <p:spPr/>
        <p:txBody>
          <a:bodyPr>
            <a:normAutofit fontScale="92500" lnSpcReduction="10000"/>
          </a:bodyPr>
          <a:lstStyle/>
          <a:p>
            <a:r>
              <a:rPr lang="it-IT" dirty="0" smtClean="0"/>
              <a:t>«il valore è un’idea di proporzione tra il possesso di una cosa e quella di un’altra nel concetto di un uomo: così, </a:t>
            </a:r>
            <a:r>
              <a:rPr lang="it-IT" dirty="0" smtClean="0"/>
              <a:t>quando si </a:t>
            </a:r>
            <a:r>
              <a:rPr lang="it-IT" dirty="0" smtClean="0"/>
              <a:t>dice che dieci staia di grano vagliano quanto una botte di vino si esprime una proporzione di </a:t>
            </a:r>
            <a:r>
              <a:rPr lang="it-IT" dirty="0" err="1" smtClean="0"/>
              <a:t>egalità</a:t>
            </a:r>
            <a:r>
              <a:rPr lang="it-IT" dirty="0" smtClean="0"/>
              <a:t> </a:t>
            </a:r>
            <a:r>
              <a:rPr lang="it-IT" dirty="0" smtClean="0"/>
              <a:t>fra avere l’una cosa e l’altra; onde è che gli uomini, oculatissimi sempre a non essere dei propri piaceri defraudati, l’una cosa con l’altra scambiano perché </a:t>
            </a:r>
            <a:r>
              <a:rPr lang="it-IT" dirty="0" smtClean="0"/>
              <a:t>nell’</a:t>
            </a:r>
            <a:r>
              <a:rPr lang="it-IT" dirty="0" err="1" smtClean="0"/>
              <a:t>egalità</a:t>
            </a:r>
            <a:r>
              <a:rPr lang="it-IT" dirty="0" smtClean="0"/>
              <a:t> </a:t>
            </a:r>
            <a:r>
              <a:rPr lang="it-IT" dirty="0" smtClean="0"/>
              <a:t>non v’è perdita né inganno»</a:t>
            </a:r>
            <a:endParaRPr lang="it-IT"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5</a:t>
            </a:fld>
            <a:endParaRPr lang="it-IT" dirty="0"/>
          </a:p>
        </p:txBody>
      </p:sp>
    </p:spTree>
    <p:extLst>
      <p:ext uri="{BB962C8B-B14F-4D97-AF65-F5344CB8AC3E}">
        <p14:creationId xmlns:p14="http://schemas.microsoft.com/office/powerpoint/2010/main" val="935736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Lungo e breve periodo</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Lungo periodo: tendenza verso l’equilibrio e prevalere delle leggi naturali del mercato</a:t>
            </a:r>
          </a:p>
          <a:p>
            <a:r>
              <a:rPr lang="it-IT" dirty="0" smtClean="0"/>
              <a:t>Breve periodo: disordini e malfunzionamenti: attriti.</a:t>
            </a:r>
          </a:p>
          <a:p>
            <a:r>
              <a:rPr lang="it-IT" dirty="0" smtClean="0"/>
              <a:t>«Senza alcun dubbio la natura ritorna sempre fedelmente alle leggi che le sono state assegnate dal suo autore affinché </a:t>
            </a:r>
            <a:r>
              <a:rPr lang="it-IT" dirty="0" smtClean="0"/>
              <a:t>debbano </a:t>
            </a:r>
            <a:r>
              <a:rPr lang="it-IT" dirty="0" smtClean="0"/>
              <a:t>durare </a:t>
            </a:r>
            <a:r>
              <a:rPr lang="it-IT" dirty="0" smtClean="0"/>
              <a:t>per un </a:t>
            </a:r>
            <a:r>
              <a:rPr lang="it-IT" dirty="0" smtClean="0"/>
              <a:t>tempo indefinito. Senza alcun dubbio risistema tutto in equilibrio; ma noi non abbiamo il tempo per aspettare questo ritorno e questo equilibrio: siamo troppo piccoli, tempo, spazio, movimento non sono niente per lei, ma noi non possiamo aspettare»</a:t>
            </a:r>
          </a:p>
          <a:p>
            <a:r>
              <a:rPr lang="it-IT" dirty="0" smtClean="0"/>
              <a:t>Per la politica economica bisogna considerare il breve periodo. Il lasciar fare è solo per il lungo periodo, ma come </a:t>
            </a:r>
            <a:r>
              <a:rPr lang="it-IT" dirty="0" smtClean="0"/>
              <a:t>dirà poi </a:t>
            </a:r>
            <a:r>
              <a:rPr lang="it-IT" dirty="0" smtClean="0"/>
              <a:t>Keynes, nel lungo periodo siamo tutti morti.</a:t>
            </a:r>
            <a:endParaRPr lang="it-IT"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6</a:t>
            </a:fld>
            <a:endParaRPr lang="it-IT" dirty="0"/>
          </a:p>
        </p:txBody>
      </p:sp>
    </p:spTree>
    <p:extLst>
      <p:ext uri="{BB962C8B-B14F-4D97-AF65-F5344CB8AC3E}">
        <p14:creationId xmlns:p14="http://schemas.microsoft.com/office/powerpoint/2010/main" val="98667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 Milanesi: Il </a:t>
            </a:r>
            <a:r>
              <a:rPr lang="it-IT" dirty="0" err="1" smtClean="0"/>
              <a:t>caffé</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Gli economisti milanesi: Cesare Beccaria e Pietro Verri</a:t>
            </a:r>
          </a:p>
          <a:p>
            <a:r>
              <a:rPr lang="it-IT" dirty="0"/>
              <a:t>Illuministi milanesi: rivista «</a:t>
            </a:r>
            <a:r>
              <a:rPr lang="it-IT" i="1" dirty="0"/>
              <a:t>Il caffè</a:t>
            </a:r>
            <a:r>
              <a:rPr lang="it-IT" dirty="0"/>
              <a:t>» (</a:t>
            </a:r>
            <a:r>
              <a:rPr lang="it-IT" dirty="0" smtClean="0"/>
              <a:t>1764-1766): rivista generalista</a:t>
            </a:r>
            <a:endParaRPr lang="it-IT" dirty="0"/>
          </a:p>
          <a:p>
            <a:r>
              <a:rPr lang="it-IT" dirty="0"/>
              <a:t>Visone utilitarista</a:t>
            </a:r>
          </a:p>
          <a:p>
            <a:r>
              <a:rPr lang="it-IT" dirty="0"/>
              <a:t>Riformismo e illuminismo</a:t>
            </a:r>
          </a:p>
          <a:p>
            <a:r>
              <a:rPr lang="it-IT" dirty="0"/>
              <a:t>Tratta temi economici.</a:t>
            </a:r>
          </a:p>
          <a:p>
            <a:r>
              <a:rPr lang="it-IT" dirty="0"/>
              <a:t>Analisi economica legata alla soluzione dei problemi</a:t>
            </a:r>
          </a:p>
          <a:p>
            <a:r>
              <a:rPr lang="it-IT" dirty="0"/>
              <a:t>«</a:t>
            </a:r>
            <a:r>
              <a:rPr lang="it-IT" i="1" dirty="0"/>
              <a:t>Tentativo analitico sui contrabbandi» </a:t>
            </a:r>
            <a:r>
              <a:rPr lang="it-IT" dirty="0"/>
              <a:t>di Cesare Beccaria.</a:t>
            </a:r>
          </a:p>
          <a:p>
            <a:endParaRPr lang="it-IT"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7</a:t>
            </a:fld>
            <a:endParaRPr lang="it-IT" dirty="0"/>
          </a:p>
        </p:txBody>
      </p:sp>
    </p:spTree>
    <p:extLst>
      <p:ext uri="{BB962C8B-B14F-4D97-AF65-F5344CB8AC3E}">
        <p14:creationId xmlns:p14="http://schemas.microsoft.com/office/powerpoint/2010/main" val="1127170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Cesare Beccaria</a:t>
            </a:r>
            <a:endParaRPr lang="it-IT" dirty="0"/>
          </a:p>
        </p:txBody>
      </p:sp>
      <p:sp>
        <p:nvSpPr>
          <p:cNvPr id="3" name="Segnaposto contenuto 2"/>
          <p:cNvSpPr>
            <a:spLocks noGrp="1"/>
          </p:cNvSpPr>
          <p:nvPr>
            <p:ph sz="half" idx="1"/>
          </p:nvPr>
        </p:nvSpPr>
        <p:spPr/>
        <p:txBody>
          <a:bodyPr>
            <a:normAutofit fontScale="62500" lnSpcReduction="20000"/>
          </a:bodyPr>
          <a:lstStyle/>
          <a:p>
            <a:endParaRPr lang="it-IT" dirty="0" smtClean="0"/>
          </a:p>
          <a:p>
            <a:endParaRPr lang="it-IT" dirty="0"/>
          </a:p>
        </p:txBody>
      </p:sp>
      <p:sp>
        <p:nvSpPr>
          <p:cNvPr id="6" name="Segnaposto contenuto 5"/>
          <p:cNvSpPr>
            <a:spLocks noGrp="1"/>
          </p:cNvSpPr>
          <p:nvPr>
            <p:ph sz="half" idx="2"/>
          </p:nvPr>
        </p:nvSpPr>
        <p:spPr>
          <a:xfrm>
            <a:off x="506045" y="1468349"/>
            <a:ext cx="6644768" cy="4657814"/>
          </a:xfrm>
        </p:spPr>
        <p:txBody>
          <a:bodyPr>
            <a:normAutofit fontScale="62500" lnSpcReduction="20000"/>
          </a:bodyPr>
          <a:lstStyle/>
          <a:p>
            <a:r>
              <a:rPr lang="it-IT" dirty="0" smtClean="0"/>
              <a:t>Cesare Beccaria (1738-1794)</a:t>
            </a:r>
          </a:p>
          <a:p>
            <a:r>
              <a:rPr lang="it-IT" dirty="0" smtClean="0"/>
              <a:t>Famoso per </a:t>
            </a:r>
            <a:r>
              <a:rPr lang="it-IT" i="1" dirty="0" smtClean="0"/>
              <a:t>Dei delitti e delle pene.</a:t>
            </a:r>
          </a:p>
          <a:p>
            <a:r>
              <a:rPr lang="it-IT" i="1" dirty="0" smtClean="0"/>
              <a:t>Elementi di economia pubblica </a:t>
            </a:r>
            <a:r>
              <a:rPr lang="it-IT" dirty="0" smtClean="0"/>
              <a:t>(1769)</a:t>
            </a:r>
            <a:endParaRPr lang="it-IT" i="1" dirty="0" smtClean="0"/>
          </a:p>
          <a:p>
            <a:r>
              <a:rPr lang="it-IT" dirty="0" smtClean="0"/>
              <a:t>Economia: importanza della divisione del lavoro: attraverso la specializzazione aumenta la produttività del lavoro (anticipa Smith)</a:t>
            </a:r>
          </a:p>
          <a:p>
            <a:r>
              <a:rPr lang="it-IT" dirty="0" smtClean="0"/>
              <a:t>L’economia è finalizzata alla crescita realizzata attraverso </a:t>
            </a:r>
            <a:r>
              <a:rPr lang="it-IT" dirty="0" smtClean="0"/>
              <a:t>l’aumento dell’occupazione di lavoro </a:t>
            </a:r>
            <a:r>
              <a:rPr lang="it-IT" dirty="0" smtClean="0"/>
              <a:t>produttivo che a sua volta permette l’aumento della popolazione.</a:t>
            </a:r>
          </a:p>
          <a:p>
            <a:r>
              <a:rPr lang="it-IT" dirty="0" smtClean="0"/>
              <a:t>Importanza dell’agricoltura e del sovrappiù di sussistenze.</a:t>
            </a:r>
          </a:p>
          <a:p>
            <a:r>
              <a:rPr lang="it-IT" dirty="0" smtClean="0"/>
              <a:t>Gli individui sono mossi dalla ricerca del piacere e dalla paura del dolore: obiettivo dell’economia «la più grande felicità per il maggior numero.</a:t>
            </a:r>
          </a:p>
          <a:p>
            <a:r>
              <a:rPr lang="it-IT" dirty="0" smtClean="0"/>
              <a:t>Il commercio internazionale non è a somma zero, ma permette lo sviluppo di tutti.</a:t>
            </a:r>
            <a:endParaRPr lang="it-IT" dirty="0"/>
          </a:p>
        </p:txBody>
      </p:sp>
      <p:sp>
        <p:nvSpPr>
          <p:cNvPr id="4" name="Segnaposto piè di pagina 3"/>
          <p:cNvSpPr>
            <a:spLocks noGrp="1"/>
          </p:cNvSpPr>
          <p:nvPr>
            <p:ph type="ftr" sz="quarter" idx="11"/>
          </p:nvPr>
        </p:nvSpPr>
        <p:spPr/>
        <p:txBody>
          <a:bodyPr/>
          <a:lstStyle/>
          <a:p>
            <a:r>
              <a:rPr lang="it-IT" smtClean="0"/>
              <a:t>Storia del pensiero economico </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8</a:t>
            </a:fld>
            <a:endParaRPr lang="it-IT" dirty="0"/>
          </a:p>
        </p:txBody>
      </p:sp>
      <p:pic>
        <p:nvPicPr>
          <p:cNvPr id="1028" name="Picture 4" descr="Cesare Beccar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6964" y="143838"/>
            <a:ext cx="1437526" cy="1916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106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normAutofit fontScale="90000"/>
          </a:bodyPr>
          <a:lstStyle/>
          <a:p>
            <a:r>
              <a:rPr lang="it-IT" dirty="0" smtClean="0"/>
              <a:t>Valore</a:t>
            </a:r>
            <a:endParaRPr lang="it-IT" dirty="0"/>
          </a:p>
        </p:txBody>
      </p:sp>
      <p:sp>
        <p:nvSpPr>
          <p:cNvPr id="8" name="Segnaposto contenuto 7"/>
          <p:cNvSpPr>
            <a:spLocks noGrp="1"/>
          </p:cNvSpPr>
          <p:nvPr>
            <p:ph idx="1"/>
          </p:nvPr>
        </p:nvSpPr>
        <p:spPr/>
        <p:txBody>
          <a:bodyPr>
            <a:normAutofit fontScale="85000" lnSpcReduction="20000"/>
          </a:bodyPr>
          <a:lstStyle/>
          <a:p>
            <a:r>
              <a:rPr lang="it-IT" dirty="0" smtClean="0"/>
              <a:t>Valore di scambio: «podestà che ha ciascuna cosa di essere scambiata con tutte le altre».</a:t>
            </a:r>
          </a:p>
          <a:p>
            <a:r>
              <a:rPr lang="it-IT" dirty="0" smtClean="0"/>
              <a:t>Teoria soggettiva: utilità: capacità di una cosa di soddisfare i bisogni – scarsità</a:t>
            </a:r>
          </a:p>
          <a:p>
            <a:r>
              <a:rPr lang="it-IT" dirty="0" smtClean="0"/>
              <a:t>Ricerca del costo di produzione: valore della materia prima e valore del lavoro</a:t>
            </a:r>
          </a:p>
          <a:p>
            <a:r>
              <a:rPr lang="it-IT" dirty="0" smtClean="0"/>
              <a:t>Ma le leggi che determinano il valore della materia prima e del lavoro sono simili:</a:t>
            </a:r>
          </a:p>
          <a:p>
            <a:r>
              <a:rPr lang="it-IT" dirty="0" smtClean="0"/>
              <a:t>«il prezzo dei beni e dei differenti tipi di lavoro è direttamente proporzionale ai bisogni e alla loro intensità e inversamente proporzionale alla loro quantità» (Genovesi)</a:t>
            </a:r>
            <a:endParaRPr lang="it-IT" dirty="0"/>
          </a:p>
        </p:txBody>
      </p:sp>
      <p:sp>
        <p:nvSpPr>
          <p:cNvPr id="5" name="Segnaposto piè di pagina 4"/>
          <p:cNvSpPr>
            <a:spLocks noGrp="1"/>
          </p:cNvSpPr>
          <p:nvPr>
            <p:ph type="ftr" sz="quarter" idx="11"/>
          </p:nvPr>
        </p:nvSpPr>
        <p:spPr/>
        <p:txBody>
          <a:bodyPr/>
          <a:lstStyle/>
          <a:p>
            <a:r>
              <a:rPr lang="it-IT" smtClean="0"/>
              <a:t>Storia del pensiero economico </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9</a:t>
            </a:fld>
            <a:endParaRPr lang="it-IT" dirty="0"/>
          </a:p>
        </p:txBody>
      </p:sp>
    </p:spTree>
    <p:extLst>
      <p:ext uri="{BB962C8B-B14F-4D97-AF65-F5344CB8AC3E}">
        <p14:creationId xmlns:p14="http://schemas.microsoft.com/office/powerpoint/2010/main" val="3068417606"/>
      </p:ext>
    </p:extLst>
  </p:cSld>
  <p:clrMapOvr>
    <a:masterClrMapping/>
  </p:clrMapOvr>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616E692615186349ADC1572FF2D92EBC" ma:contentTypeVersion="9" ma:contentTypeDescription="Creare un nuovo documento." ma:contentTypeScope="" ma:versionID="32ed6f2e6f4444221e00a523a06a7e98">
  <xsd:schema xmlns:xsd="http://www.w3.org/2001/XMLSchema" xmlns:xs="http://www.w3.org/2001/XMLSchema" xmlns:p="http://schemas.microsoft.com/office/2006/metadata/properties" xmlns:ns3="01510a4c-67e1-410d-b310-984d6c9b1061" targetNamespace="http://schemas.microsoft.com/office/2006/metadata/properties" ma:root="true" ma:fieldsID="1819e783a4b970ce792c8222c5b9ae7a" ns3:_="">
    <xsd:import namespace="01510a4c-67e1-410d-b310-984d6c9b106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510a4c-67e1-410d-b310-984d6c9b106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28E438-4F7D-40DA-8AB1-BCCD32A51FDA}">
  <ds:schemaRefs>
    <ds:schemaRef ds:uri="http://schemas.openxmlformats.org/package/2006/metadata/core-properties"/>
    <ds:schemaRef ds:uri="http://schemas.microsoft.com/office/2006/documentManagement/types"/>
    <ds:schemaRef ds:uri="http://purl.org/dc/elements/1.1/"/>
    <ds:schemaRef ds:uri="01510a4c-67e1-410d-b310-984d6c9b1061"/>
    <ds:schemaRef ds:uri="http://schemas.microsoft.com/office/infopath/2007/PartnerControls"/>
    <ds:schemaRef ds:uri="http://purl.org/dc/terms/"/>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53BFA808-9FFA-4FDB-9187-0784C151C6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510a4c-67e1-410d-b310-984d6c9b10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EC3D3AA-F7D1-454D-BC43-2BE8DFAFD6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Slide__UNIMC_DipECONOMIA_DIRITTO</Template>
  <TotalTime>777</TotalTime>
  <Words>1416</Words>
  <Application>Microsoft Office PowerPoint</Application>
  <PresentationFormat>Presentazione su schermo (4:3)</PresentationFormat>
  <Paragraphs>117</Paragraphs>
  <Slides>15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15</vt:i4>
      </vt:variant>
    </vt:vector>
  </HeadingPairs>
  <TitlesOfParts>
    <vt:vector size="20" baseType="lpstr">
      <vt:lpstr>Arial</vt:lpstr>
      <vt:lpstr>Arial Italic</vt:lpstr>
      <vt:lpstr>Calibri</vt:lpstr>
      <vt:lpstr>Cambria Math</vt:lpstr>
      <vt:lpstr>Slide_DirezioneAmministrativa_UNIMC</vt:lpstr>
      <vt:lpstr>Gli illuministi italiani</vt:lpstr>
      <vt:lpstr>Gli illuministi</vt:lpstr>
      <vt:lpstr>Napoli: Ferdinando Galiani</vt:lpstr>
      <vt:lpstr>Teoria del valore</vt:lpstr>
      <vt:lpstr>Valore relativo</vt:lpstr>
      <vt:lpstr>Lungo e breve periodo</vt:lpstr>
      <vt:lpstr>I Milanesi: Il caffé</vt:lpstr>
      <vt:lpstr>Cesare Beccaria</vt:lpstr>
      <vt:lpstr>Valore</vt:lpstr>
      <vt:lpstr>Monopolio e concorrenza</vt:lpstr>
      <vt:lpstr>Il contrabbando</vt:lpstr>
      <vt:lpstr>Le risorse collettive: i boschi</vt:lpstr>
      <vt:lpstr>Pietro Verri</vt:lpstr>
      <vt:lpstr>Rapporto costi-benefici</vt:lpstr>
      <vt:lpstr>Il valore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Storia del pensiero Economico</dc:title>
  <dc:creator>stefano.perri</dc:creator>
  <cp:lastModifiedBy>Stefano Perri</cp:lastModifiedBy>
  <cp:revision>36</cp:revision>
  <dcterms:created xsi:type="dcterms:W3CDTF">2019-09-14T10:17:32Z</dcterms:created>
  <dcterms:modified xsi:type="dcterms:W3CDTF">2021-10-13T16:16:31Z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0x010100616E692615186349ADC1572FF2D92EBC</vt:lpwstr>
  </property>
</Properties>
</file>